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12192000" cy="6858000"/>
  <p:notesSz cx="6858000" cy="91440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entury Gothic" panose="020B0502020202020204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1294BC-2B9D-40E5-A6AE-34C188C1763B}">
  <a:tblStyle styleId="{7C1294BC-2B9D-40E5-A6AE-34C188C1763B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tcBdr/>
        <a:fill>
          <a:solidFill>
            <a:srgbClr val="CBE2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2F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f15b5a7f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f15b5a7f7_2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af15b5a7f7_2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f15b5a7f7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f15b5a7f7_2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af15b5a7f7_2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f15b5a7f7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f15b5a7f7_2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af15b5a7f7_2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f15b5a7f7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f15b5a7f7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af15b5a7f7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f15b5a7f7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f15b5a7f7_2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af15b5a7f7_2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f15b5a7f7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f15b5a7f7_2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af15b5a7f7_2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f15b5a7f7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f15b5a7f7_2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af15b5a7f7_2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f0d644d7a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f0d644d7a_2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af0d644d7a_2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f15b5a7f7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f15b5a7f7_2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af15b5a7f7_2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f0d644d7a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f0d644d7a_2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af0d644d7a_2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f0d644d7a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f0d644d7a_1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af0d644d7a_1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f15b5a7f7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f15b5a7f7_2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af15b5a7f7_2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f15b5a7f7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f15b5a7f7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af15b5a7f7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f15b5a7f7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f15b5a7f7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af15b5a7f7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f15b5a7f7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f15b5a7f7_2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af15b5a7f7_2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f15b5a7f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af15b5a7f7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af15b5a7f7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f15b5a7f7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f15b5a7f7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af15b5a7f7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f15b5a7f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f15b5a7f7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af15b5a7f7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f15b5a7f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f15b5a7f7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af15b5a7f7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af15b5a7f7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af15b5a7f7_0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af15b5a7f7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f0d644d7a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f0d644d7a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af0d644d7a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f0d644d7a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f0d644d7a_1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af0d644d7a_1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f0d644d7a_1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af0d644d7a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f0d644d7a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af0d644d7a_1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af0d644d7a_1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f0d644d7a_1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af0d644d7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af0d644d7a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af0d644d7a_1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af0d644d7a_1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f0d644d7a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f0d644d7a_1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af0d644d7a_1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f15b5a7f7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f15b5a7f7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af15b5a7f7_0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f15b5a7f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f15b5a7f7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af15b5a7f7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af15b5a7f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af15b5a7f7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af15b5a7f7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af15b5a7f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af15b5a7f7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af15b5a7f7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f15b5a7f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f15b5a7f7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af15b5a7f7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af15b5a7f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af15b5a7f7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af15b5a7f7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af0d644d7a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af0d644d7a_2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gaf0d644d7a_2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f15b5a7f7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f15b5a7f7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af15b5a7f7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2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 rot="5400000">
            <a:off x="4532311" y="-723900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Gothic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Breast+Cancer+Wisconsin+%28Diagnostic%2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ctrTitle"/>
          </p:nvPr>
        </p:nvSpPr>
        <p:spPr>
          <a:xfrm>
            <a:off x="940525" y="606675"/>
            <a:ext cx="10019100" cy="2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entury Gothic"/>
              <a:buNone/>
            </a:pPr>
            <a:r>
              <a:rPr lang="en-US"/>
              <a:t>DATA MINING PROJECT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Team #9: Zenas Huang, Jingzhi Zhou, Yanlong Wang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020"/>
              </a:spcBef>
              <a:spcAft>
                <a:spcPts val="0"/>
              </a:spcAft>
              <a:buSzPts val="21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Class: ISE 535 – Data MINING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020"/>
              </a:spcBef>
              <a:spcAft>
                <a:spcPts val="0"/>
              </a:spcAft>
              <a:buSzPts val="21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Fall 2020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02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xfrm>
            <a:off x="644550" y="387575"/>
            <a:ext cx="10902900" cy="100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Exploratory Data Analysis Document</a:t>
            </a:r>
            <a:endParaRPr sz="24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85C8FF"/>
                </a:solidFill>
                <a:latin typeface="Arial"/>
                <a:ea typeface="Arial"/>
                <a:cs typeface="Arial"/>
                <a:sym typeface="Arial"/>
              </a:rPr>
              <a:t>Summary of SE</a:t>
            </a:r>
            <a:endParaRPr sz="3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75" y="1575650"/>
            <a:ext cx="3465575" cy="215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563" y="1578313"/>
            <a:ext cx="3467301" cy="215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6750" y="3956225"/>
            <a:ext cx="3467315" cy="215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8650" y="1591363"/>
            <a:ext cx="3467300" cy="215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275" y="3919400"/>
            <a:ext cx="3465575" cy="215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08650" y="3924700"/>
            <a:ext cx="3467300" cy="2157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1143000" y="494200"/>
            <a:ext cx="9906000" cy="867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</a:rPr>
              <a:t>Exploratory Data Analysis Document</a:t>
            </a:r>
            <a:endParaRPr sz="2400">
              <a:solidFill>
                <a:srgbClr val="FFFFFF"/>
              </a:solidFill>
            </a:endParaRPr>
          </a:p>
          <a:p>
            <a:pPr marL="3200400" lvl="0" indent="0" algn="l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475" y="1047875"/>
            <a:ext cx="4030375" cy="27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862" y="3898367"/>
            <a:ext cx="4032504" cy="273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080" y="1046288"/>
            <a:ext cx="4042070" cy="273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6413" y="3898377"/>
            <a:ext cx="4032504" cy="2734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1141425" y="356100"/>
            <a:ext cx="9906000" cy="101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</a:rPr>
              <a:t>Exploratory Data Analysis Document</a:t>
            </a:r>
            <a:endParaRPr sz="2400">
              <a:solidFill>
                <a:srgbClr val="FFFFFF"/>
              </a:solidFill>
            </a:endParaRPr>
          </a:p>
          <a:p>
            <a:pPr marL="3200400" lvl="0" indent="0" algn="l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85C8FF"/>
                </a:solidFill>
                <a:latin typeface="Arial"/>
                <a:ea typeface="Arial"/>
                <a:cs typeface="Arial"/>
                <a:sym typeface="Arial"/>
              </a:rPr>
              <a:t>Summary of Worst</a:t>
            </a:r>
            <a:endParaRPr/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88" y="1511009"/>
            <a:ext cx="3619375" cy="2471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600" y="1512347"/>
            <a:ext cx="3621025" cy="246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8875" y="1512347"/>
            <a:ext cx="3621025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975" y="4121972"/>
            <a:ext cx="3619400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2437" y="4121966"/>
            <a:ext cx="3619385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48869" y="4121975"/>
            <a:ext cx="3621024" cy="246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1141425" y="-158250"/>
            <a:ext cx="9906000" cy="1424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</a:rPr>
              <a:t>Exploratory Data Analysis Document</a:t>
            </a:r>
            <a:endParaRPr sz="2400"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950" y="1010352"/>
            <a:ext cx="3959353" cy="27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650" y="1010738"/>
            <a:ext cx="3961609" cy="277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8649" y="3938261"/>
            <a:ext cx="3959352" cy="277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6950" y="3938648"/>
            <a:ext cx="3959352" cy="2770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1141425" y="-224200"/>
            <a:ext cx="9906000" cy="147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</a:rPr>
              <a:t>Exploratory Data Analysis Document</a:t>
            </a:r>
            <a:endParaRPr sz="2400"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880" y="1018032"/>
            <a:ext cx="9334725" cy="54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title"/>
          </p:nvPr>
        </p:nvSpPr>
        <p:spPr>
          <a:xfrm>
            <a:off x="1143000" y="427450"/>
            <a:ext cx="9906000" cy="62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Exploratory Data Analysis Document</a:t>
            </a:r>
            <a:endParaRPr sz="24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975" y="937650"/>
            <a:ext cx="9382850" cy="553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>
            <a:spLocks noGrp="1"/>
          </p:cNvSpPr>
          <p:nvPr>
            <p:ph type="title"/>
          </p:nvPr>
        </p:nvSpPr>
        <p:spPr>
          <a:xfrm>
            <a:off x="1141425" y="-224200"/>
            <a:ext cx="9906000" cy="1556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</a:rPr>
              <a:t>Exploratory Data Analysis Document</a:t>
            </a:r>
            <a:endParaRPr sz="2400"/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880" y="941832"/>
            <a:ext cx="9343300" cy="54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1143000" y="270875"/>
            <a:ext cx="9906000" cy="81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Correlations on All Attributes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62" name="Google Shape;262;p35"/>
          <p:cNvPicPr preferRelativeResize="0"/>
          <p:nvPr/>
        </p:nvPicPr>
        <p:blipFill rotWithShape="1">
          <a:blip r:embed="rId3">
            <a:alphaModFix/>
          </a:blip>
          <a:srcRect l="14032" r="15200"/>
          <a:stretch/>
        </p:blipFill>
        <p:spPr>
          <a:xfrm>
            <a:off x="2423400" y="954700"/>
            <a:ext cx="7105275" cy="57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>
            <a:spLocks noGrp="1"/>
          </p:cNvSpPr>
          <p:nvPr>
            <p:ph type="title"/>
          </p:nvPr>
        </p:nvSpPr>
        <p:spPr>
          <a:xfrm>
            <a:off x="1143000" y="270875"/>
            <a:ext cx="9906000" cy="81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Mean Attribute Correlations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 l="18362" r="14622"/>
          <a:stretch/>
        </p:blipFill>
        <p:spPr>
          <a:xfrm>
            <a:off x="609975" y="1221150"/>
            <a:ext cx="5143501" cy="474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 rotWithShape="1">
          <a:blip r:embed="rId4">
            <a:alphaModFix/>
          </a:blip>
          <a:srcRect l="19258" r="13802"/>
          <a:stretch/>
        </p:blipFill>
        <p:spPr>
          <a:xfrm>
            <a:off x="5905500" y="1221150"/>
            <a:ext cx="5143500" cy="47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1143000" y="270875"/>
            <a:ext cx="9906000" cy="81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Standard Error Attribute Correlations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77" name="Google Shape;277;p37"/>
          <p:cNvPicPr preferRelativeResize="0"/>
          <p:nvPr/>
        </p:nvPicPr>
        <p:blipFill rotWithShape="1">
          <a:blip r:embed="rId3">
            <a:alphaModFix/>
          </a:blip>
          <a:srcRect l="14097" r="17763"/>
          <a:stretch/>
        </p:blipFill>
        <p:spPr>
          <a:xfrm>
            <a:off x="873750" y="1090175"/>
            <a:ext cx="5094051" cy="48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7"/>
          <p:cNvPicPr preferRelativeResize="0"/>
          <p:nvPr/>
        </p:nvPicPr>
        <p:blipFill rotWithShape="1">
          <a:blip r:embed="rId4">
            <a:alphaModFix/>
          </a:blip>
          <a:srcRect l="18317" r="13687"/>
          <a:stretch/>
        </p:blipFill>
        <p:spPr>
          <a:xfrm>
            <a:off x="6149125" y="1090175"/>
            <a:ext cx="5347230" cy="48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/>
        </p:nvSpPr>
        <p:spPr>
          <a:xfrm>
            <a:off x="826725" y="1851448"/>
            <a:ext cx="9544800" cy="3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sng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Objective: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project objective is to analyze the Wisconsin breast cancer morphological dataset set, identify the most important attributes and develop an effective model for diagnosis.</a:t>
            </a:r>
            <a:endParaRPr sz="18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Plan: </a:t>
            </a:r>
            <a:r>
              <a:rPr lang="en-US" sz="18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use a 70-30 train-test split to compare the efficacy of a Decision Tree, Random Forest, Gradient Boost and Logistic Regression models on different subsets of the data (mean, standard error, “worst”, and </a:t>
            </a:r>
            <a:r>
              <a:rPr lang="en-US" sz="1800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mean+”worst</a:t>
            </a:r>
            <a:r>
              <a:rPr lang="en-US" sz="18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values) to identify the most predictive technique and most informative subsets of attributes.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 idx="4294967295"/>
          </p:nvPr>
        </p:nvSpPr>
        <p:spPr>
          <a:xfrm>
            <a:off x="826725" y="381000"/>
            <a:ext cx="9906000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 sz="2400">
                <a:solidFill>
                  <a:srgbClr val="FFFFFF"/>
                </a:solidFill>
              </a:rPr>
              <a:t>OBJECTIVE &amp; PLAN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1143000" y="270875"/>
            <a:ext cx="9906000" cy="81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“Worst” Attribute Correlations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85" name="Google Shape;285;p38"/>
          <p:cNvPicPr preferRelativeResize="0"/>
          <p:nvPr/>
        </p:nvPicPr>
        <p:blipFill rotWithShape="1">
          <a:blip r:embed="rId3">
            <a:alphaModFix/>
          </a:blip>
          <a:srcRect l="17244" r="13277"/>
          <a:stretch/>
        </p:blipFill>
        <p:spPr>
          <a:xfrm>
            <a:off x="609975" y="1242575"/>
            <a:ext cx="5301100" cy="47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 rotWithShape="1">
          <a:blip r:embed="rId4">
            <a:alphaModFix/>
          </a:blip>
          <a:srcRect l="16936" r="11813"/>
          <a:stretch/>
        </p:blipFill>
        <p:spPr>
          <a:xfrm>
            <a:off x="6231550" y="1242575"/>
            <a:ext cx="5436132" cy="47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xfrm>
            <a:off x="1143000" y="438150"/>
            <a:ext cx="99060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Univariate Attribute Boxplots by Diagnostic Class</a:t>
            </a:r>
            <a:endParaRPr sz="24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Mean Attributes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293" name="Google Shape;293;p39"/>
          <p:cNvPicPr preferRelativeResize="0"/>
          <p:nvPr/>
        </p:nvPicPr>
        <p:blipFill rotWithShape="1">
          <a:blip r:embed="rId3">
            <a:alphaModFix/>
          </a:blip>
          <a:srcRect b="7089"/>
          <a:stretch/>
        </p:blipFill>
        <p:spPr>
          <a:xfrm>
            <a:off x="398513" y="1427450"/>
            <a:ext cx="8804175" cy="50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/>
          <p:nvPr/>
        </p:nvSpPr>
        <p:spPr>
          <a:xfrm>
            <a:off x="9575500" y="1427450"/>
            <a:ext cx="2493300" cy="22890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means for Malignant diagnosis are overall higher than those for benign diagnosis for all mean attributes.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intervals for Malignant diagnosis are also wider.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>
            <a:spLocks noGrp="1"/>
          </p:cNvSpPr>
          <p:nvPr>
            <p:ph type="title"/>
          </p:nvPr>
        </p:nvSpPr>
        <p:spPr>
          <a:xfrm>
            <a:off x="1143000" y="438150"/>
            <a:ext cx="99060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Univariate Attribute Boxplots by Diagnostic Class</a:t>
            </a:r>
            <a:endParaRPr sz="24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Standard Error Attributes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301" name="Google Shape;301;p40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02336" y="1298448"/>
            <a:ext cx="8805673" cy="504748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 txBox="1"/>
          <p:nvPr/>
        </p:nvSpPr>
        <p:spPr>
          <a:xfrm>
            <a:off x="9521825" y="1295550"/>
            <a:ext cx="2493300" cy="22890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There isn’t significant difference in means and intervals standard errors for Malignant and benign diagnosis for all standard error attributes.</a:t>
            </a:r>
            <a:endParaRPr sz="1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>
            <a:spLocks noGrp="1"/>
          </p:cNvSpPr>
          <p:nvPr>
            <p:ph type="title"/>
          </p:nvPr>
        </p:nvSpPr>
        <p:spPr>
          <a:xfrm>
            <a:off x="1143000" y="438150"/>
            <a:ext cx="99060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Univariate Attribute Boxplots by Diagnostic Class</a:t>
            </a:r>
            <a:endParaRPr sz="24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Worst Attributes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309" name="Google Shape;309;p41"/>
          <p:cNvPicPr preferRelativeResize="0"/>
          <p:nvPr/>
        </p:nvPicPr>
        <p:blipFill rotWithShape="1">
          <a:blip r:embed="rId3">
            <a:alphaModFix/>
          </a:blip>
          <a:srcRect b="8340"/>
          <a:stretch/>
        </p:blipFill>
        <p:spPr>
          <a:xfrm>
            <a:off x="402336" y="1298448"/>
            <a:ext cx="8805673" cy="504748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1"/>
          <p:cNvSpPr txBox="1"/>
          <p:nvPr/>
        </p:nvSpPr>
        <p:spPr>
          <a:xfrm>
            <a:off x="9472375" y="1298450"/>
            <a:ext cx="2493300" cy="14613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means for Malignant diagnosis are overall higher than those for benign diagnosis for all worst attributes.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/>
        </p:nvSpPr>
        <p:spPr>
          <a:xfrm>
            <a:off x="1314450" y="495300"/>
            <a:ext cx="9144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Univariate Histograms by Diagnostic Class - Malignant: Mean</a:t>
            </a:r>
            <a:endParaRPr sz="2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" name="Google Shape;317;p42"/>
          <p:cNvSpPr txBox="1"/>
          <p:nvPr/>
        </p:nvSpPr>
        <p:spPr>
          <a:xfrm>
            <a:off x="323850" y="647550"/>
            <a:ext cx="220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75" y="1085850"/>
            <a:ext cx="9696449" cy="51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/>
        </p:nvSpPr>
        <p:spPr>
          <a:xfrm>
            <a:off x="1314450" y="495300"/>
            <a:ext cx="9144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Univariate Histograms by Diagnostic Class - Benign: Mean</a:t>
            </a:r>
            <a:endParaRPr sz="2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p43"/>
          <p:cNvSpPr txBox="1"/>
          <p:nvPr/>
        </p:nvSpPr>
        <p:spPr>
          <a:xfrm>
            <a:off x="323850" y="647550"/>
            <a:ext cx="220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6" name="Google Shape;3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584" y="1085850"/>
            <a:ext cx="9692639" cy="514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/>
        </p:nvSpPr>
        <p:spPr>
          <a:xfrm>
            <a:off x="1314450" y="495300"/>
            <a:ext cx="9144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Univariate Histograms by Diagnostic Class - Malignant: SE</a:t>
            </a:r>
            <a:endParaRPr sz="2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Google Shape;333;p44"/>
          <p:cNvSpPr txBox="1"/>
          <p:nvPr/>
        </p:nvSpPr>
        <p:spPr>
          <a:xfrm>
            <a:off x="323850" y="647550"/>
            <a:ext cx="220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584" y="1088136"/>
            <a:ext cx="9692639" cy="514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/>
        </p:nvSpPr>
        <p:spPr>
          <a:xfrm>
            <a:off x="1314450" y="495300"/>
            <a:ext cx="9144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Univariate Histograms by Diagnostic Class - Benign: SE</a:t>
            </a:r>
            <a:endParaRPr sz="2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p45"/>
          <p:cNvSpPr txBox="1"/>
          <p:nvPr/>
        </p:nvSpPr>
        <p:spPr>
          <a:xfrm>
            <a:off x="323850" y="647550"/>
            <a:ext cx="220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2" name="Google Shape;3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584" y="1088136"/>
            <a:ext cx="9692639" cy="514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 txBox="1"/>
          <p:nvPr/>
        </p:nvSpPr>
        <p:spPr>
          <a:xfrm>
            <a:off x="1314450" y="495300"/>
            <a:ext cx="9144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Univariate Histograms by Diagnostic Class - Malignant: Worst</a:t>
            </a:r>
            <a:endParaRPr sz="2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46"/>
          <p:cNvSpPr txBox="1"/>
          <p:nvPr/>
        </p:nvSpPr>
        <p:spPr>
          <a:xfrm>
            <a:off x="323850" y="647550"/>
            <a:ext cx="220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0" name="Google Shape;3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584" y="1088136"/>
            <a:ext cx="9692639" cy="514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/>
        </p:nvSpPr>
        <p:spPr>
          <a:xfrm>
            <a:off x="1314450" y="495300"/>
            <a:ext cx="9144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Univariate Histograms by Diagnostic Class - Benign: Worst</a:t>
            </a:r>
            <a:endParaRPr sz="2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7" name="Google Shape;357;p47"/>
          <p:cNvSpPr txBox="1"/>
          <p:nvPr/>
        </p:nvSpPr>
        <p:spPr>
          <a:xfrm>
            <a:off x="323850" y="647550"/>
            <a:ext cx="220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8" name="Google Shape;3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584" y="1088136"/>
            <a:ext cx="9692639" cy="514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1143000" y="323850"/>
            <a:ext cx="9906000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 sz="2400">
                <a:solidFill>
                  <a:srgbClr val="FFFFFF"/>
                </a:solidFill>
              </a:rPr>
              <a:t>DATA DESCRIPTION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1142992" y="2043757"/>
            <a:ext cx="95448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Sources: </a:t>
            </a:r>
            <a:r>
              <a:rPr lang="en-US" sz="2000" u="sng" cap="small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https://archive.ics.uci.edu/ml/datasets/Breast+Cancer+Wisconsin+%28Diagnostic%29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●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Description: the dataset has no missing values and consists of 569 observations across 32 attributes.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Mean, Standard Error (SE), and Worst (average of 3 largest) of ten real-valued features are computed for each cell number.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>
            <a:spLocks noGrp="1"/>
          </p:cNvSpPr>
          <p:nvPr>
            <p:ph type="title"/>
          </p:nvPr>
        </p:nvSpPr>
        <p:spPr>
          <a:xfrm>
            <a:off x="963750" y="88825"/>
            <a:ext cx="9906000" cy="1101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Principal Components Analysis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575" y="1088125"/>
            <a:ext cx="9703201" cy="51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xfrm>
            <a:off x="1000675" y="0"/>
            <a:ext cx="99060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 sz="2400">
                <a:solidFill>
                  <a:srgbClr val="FFFFFF"/>
                </a:solidFill>
              </a:rPr>
              <a:t>CLUSTERING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71" name="Google Shape;3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25" y="963475"/>
            <a:ext cx="4352544" cy="252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50" y="3941064"/>
            <a:ext cx="4352544" cy="252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8928" y="996100"/>
            <a:ext cx="4352974" cy="252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8928" y="3941064"/>
            <a:ext cx="4352974" cy="252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9"/>
          <p:cNvSpPr txBox="1"/>
          <p:nvPr/>
        </p:nvSpPr>
        <p:spPr>
          <a:xfrm>
            <a:off x="1812225" y="559650"/>
            <a:ext cx="22743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Coloring by Class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6" name="Google Shape;376;p49"/>
          <p:cNvSpPr txBox="1"/>
          <p:nvPr/>
        </p:nvSpPr>
        <p:spPr>
          <a:xfrm>
            <a:off x="6356175" y="557784"/>
            <a:ext cx="32154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Coloring by K-means Cluster, k=2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7" name="Google Shape;37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06825" y="996100"/>
            <a:ext cx="1573900" cy="7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06813" y="3941075"/>
            <a:ext cx="1751125" cy="6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50" y="3942775"/>
            <a:ext cx="4352544" cy="25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44" y="960120"/>
            <a:ext cx="4352544" cy="252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8928" y="960120"/>
            <a:ext cx="4352544" cy="252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8925" y="3942774"/>
            <a:ext cx="4352551" cy="25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996696" y="0"/>
            <a:ext cx="99060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 sz="2400">
                <a:solidFill>
                  <a:srgbClr val="FFFFFF"/>
                </a:solidFill>
              </a:rPr>
              <a:t>CLUSTERING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89" name="Google Shape;389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11512" y="960125"/>
            <a:ext cx="16192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11500" y="3942775"/>
            <a:ext cx="183000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>
            <a:spLocks noGrp="1"/>
          </p:cNvSpPr>
          <p:nvPr>
            <p:ph type="title"/>
          </p:nvPr>
        </p:nvSpPr>
        <p:spPr>
          <a:xfrm>
            <a:off x="996700" y="0"/>
            <a:ext cx="99060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 sz="2400">
                <a:solidFill>
                  <a:srgbClr val="FFFFFF"/>
                </a:solidFill>
              </a:rPr>
              <a:t>CLUSTERING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96" name="Google Shape;3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44" y="960120"/>
            <a:ext cx="4352544" cy="252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50" y="3941064"/>
            <a:ext cx="4352544" cy="252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8928" y="960120"/>
            <a:ext cx="4352544" cy="252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8925" y="3941064"/>
            <a:ext cx="4352544" cy="252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00000" y="960125"/>
            <a:ext cx="2078700" cy="7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11500" y="3941075"/>
            <a:ext cx="2072700" cy="7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44" y="960120"/>
            <a:ext cx="4352544" cy="252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50" y="3941064"/>
            <a:ext cx="4455126" cy="252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8928" y="960120"/>
            <a:ext cx="4352544" cy="252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8928" y="3941064"/>
            <a:ext cx="4352544" cy="252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2"/>
          <p:cNvSpPr txBox="1">
            <a:spLocks noGrp="1"/>
          </p:cNvSpPr>
          <p:nvPr>
            <p:ph type="title"/>
          </p:nvPr>
        </p:nvSpPr>
        <p:spPr>
          <a:xfrm>
            <a:off x="996696" y="0"/>
            <a:ext cx="99060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 sz="2400">
                <a:solidFill>
                  <a:srgbClr val="FFFFFF"/>
                </a:solidFill>
              </a:rPr>
              <a:t>CLUSTERING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412" name="Google Shape;412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08925" y="3941075"/>
            <a:ext cx="22661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08925" y="960125"/>
            <a:ext cx="226615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3"/>
          <p:cNvSpPr txBox="1">
            <a:spLocks noGrp="1"/>
          </p:cNvSpPr>
          <p:nvPr>
            <p:ph type="title"/>
          </p:nvPr>
        </p:nvSpPr>
        <p:spPr>
          <a:xfrm>
            <a:off x="996696" y="0"/>
            <a:ext cx="99060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 sz="2400">
                <a:solidFill>
                  <a:srgbClr val="FFFFFF"/>
                </a:solidFill>
              </a:rPr>
              <a:t>CLUSTERING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419" name="Google Shape;4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44" y="960120"/>
            <a:ext cx="4313925" cy="25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44" y="3941064"/>
            <a:ext cx="4313920" cy="2662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8928" y="960120"/>
            <a:ext cx="4395874" cy="253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8928" y="3941064"/>
            <a:ext cx="4395874" cy="26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82925" y="960125"/>
            <a:ext cx="2303375" cy="6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82925" y="3941075"/>
            <a:ext cx="23033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>
            <a:spLocks noGrp="1"/>
          </p:cNvSpPr>
          <p:nvPr>
            <p:ph type="title"/>
          </p:nvPr>
        </p:nvSpPr>
        <p:spPr>
          <a:xfrm>
            <a:off x="996696" y="0"/>
            <a:ext cx="99060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 sz="2400">
                <a:solidFill>
                  <a:srgbClr val="FFFFFF"/>
                </a:solidFill>
              </a:rPr>
              <a:t>3D - CLUSTERING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430" name="Google Shape;4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450" y="852325"/>
            <a:ext cx="4590289" cy="27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8175" y="852325"/>
            <a:ext cx="4589540" cy="27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1725" y="3799900"/>
            <a:ext cx="4590289" cy="279806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4"/>
          <p:cNvSpPr txBox="1"/>
          <p:nvPr/>
        </p:nvSpPr>
        <p:spPr>
          <a:xfrm>
            <a:off x="8512100" y="3925738"/>
            <a:ext cx="3196800" cy="2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 clustering visualizations for symmetry, smoothness and fractal dimension were performed due to their apparent inseparability in the 2D visualizations. Smoothness is revealed to be separable on a non-standard axis (confirming the result of the k-means clustering).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925" y="757800"/>
            <a:ext cx="4421288" cy="273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689" y="757825"/>
            <a:ext cx="4421386" cy="27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7949" y="3726500"/>
            <a:ext cx="4421252" cy="27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812" y="3726500"/>
            <a:ext cx="4421252" cy="27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5"/>
          <p:cNvSpPr txBox="1">
            <a:spLocks noGrp="1"/>
          </p:cNvSpPr>
          <p:nvPr>
            <p:ph type="title"/>
          </p:nvPr>
        </p:nvSpPr>
        <p:spPr>
          <a:xfrm>
            <a:off x="996696" y="0"/>
            <a:ext cx="99060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 sz="2200">
                <a:solidFill>
                  <a:srgbClr val="FFFFFF"/>
                </a:solidFill>
              </a:rPr>
              <a:t>Bivariate Analysis of Select Correlated Attributes Against Diagnosis</a:t>
            </a:r>
            <a:endParaRPr sz="2700">
              <a:solidFill>
                <a:srgbClr val="FFFFFF"/>
              </a:solidFill>
            </a:endParaRPr>
          </a:p>
        </p:txBody>
      </p:sp>
      <p:pic>
        <p:nvPicPr>
          <p:cNvPr id="444" name="Google Shape;444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65674" y="757825"/>
            <a:ext cx="19041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65673" y="3726500"/>
            <a:ext cx="190415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600" y="747850"/>
            <a:ext cx="4363075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00" y="747850"/>
            <a:ext cx="4573526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6600" y="3619750"/>
            <a:ext cx="4363075" cy="29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00" y="3619750"/>
            <a:ext cx="4573531" cy="29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6"/>
          <p:cNvSpPr txBox="1">
            <a:spLocks noGrp="1"/>
          </p:cNvSpPr>
          <p:nvPr>
            <p:ph type="title"/>
          </p:nvPr>
        </p:nvSpPr>
        <p:spPr>
          <a:xfrm>
            <a:off x="996696" y="0"/>
            <a:ext cx="99060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 sz="2200">
                <a:solidFill>
                  <a:srgbClr val="FFFFFF"/>
                </a:solidFill>
              </a:rPr>
              <a:t>Bivariate Analysis of Select Correlated Attributes Against Diagnosis</a:t>
            </a:r>
            <a:endParaRPr sz="2700">
              <a:solidFill>
                <a:srgbClr val="FFFFFF"/>
              </a:solidFill>
            </a:endParaRPr>
          </a:p>
        </p:txBody>
      </p:sp>
      <p:pic>
        <p:nvPicPr>
          <p:cNvPr id="456" name="Google Shape;456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82249" y="747850"/>
            <a:ext cx="22210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82250" y="3619750"/>
            <a:ext cx="188595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 txBox="1">
            <a:spLocks noGrp="1"/>
          </p:cNvSpPr>
          <p:nvPr>
            <p:ph type="title"/>
          </p:nvPr>
        </p:nvSpPr>
        <p:spPr>
          <a:xfrm>
            <a:off x="1141425" y="103825"/>
            <a:ext cx="9906000" cy="1210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 sz="2600">
                <a:solidFill>
                  <a:srgbClr val="FFFFFF"/>
                </a:solidFill>
              </a:rPr>
              <a:t>EDA DISCUSSION &amp; INSIGHTS</a:t>
            </a:r>
            <a:endParaRPr sz="26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FFFFFF"/>
              </a:solidFill>
            </a:endParaRPr>
          </a:p>
        </p:txBody>
      </p:sp>
      <p:sp>
        <p:nvSpPr>
          <p:cNvPr id="464" name="Google Shape;464;p57"/>
          <p:cNvSpPr txBox="1"/>
          <p:nvPr/>
        </p:nvSpPr>
        <p:spPr>
          <a:xfrm>
            <a:off x="1141425" y="728025"/>
            <a:ext cx="9906000" cy="59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entury Gothic"/>
              <a:buChar char="●"/>
            </a:pPr>
            <a:r>
              <a:rPr lang="en-US"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Univariate Analysis</a:t>
            </a: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entury Gothic"/>
              <a:buChar char="○"/>
            </a:pPr>
            <a:r>
              <a:rPr lang="en-US"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EDA reveals that all variables are well-approximated by Gaussian distribution so standard model normality assumptions are mostly valid. </a:t>
            </a: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entury Gothic"/>
              <a:buChar char="●"/>
            </a:pPr>
            <a:r>
              <a:rPr lang="en-US"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Outliers</a:t>
            </a: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Char char="○"/>
            </a:pPr>
            <a:r>
              <a:rPr lang="en-US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Box &amp; scatter plots show few outliers distributed in each class; none impactful enough to warrant removal.</a:t>
            </a: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entury Gothic"/>
              <a:buChar char="●"/>
            </a:pPr>
            <a:r>
              <a:rPr lang="en-US"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PCA reveals the dataset is linearly separable and thus amenable to analysis by standard classifier models. </a:t>
            </a: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entury Gothic"/>
              <a:buChar char="●"/>
            </a:pPr>
            <a:r>
              <a:rPr lang="en-US"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Bi-variate Analysis &amp; Clustering</a:t>
            </a: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entury Gothic"/>
              <a:buChar char="○"/>
            </a:pPr>
            <a:r>
              <a:rPr lang="en-US"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Symmetry and Fractal Dimension are less easily separated but </a:t>
            </a: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K-means clustering analysis reveals that each set of variables otherwise admits of relatively distinct linear decision boundaries and class centroids.</a:t>
            </a: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Char char="○"/>
            </a:pPr>
            <a:r>
              <a:rPr lang="en-US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Radius, perimeter and area show strong correlations as expected due to cancer nuclei being circular objects. Concavity &amp; Compactness also show strong correlation.</a:t>
            </a: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1143000" y="209400"/>
            <a:ext cx="9906000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 sz="2400">
                <a:solidFill>
                  <a:srgbClr val="FFFFFF"/>
                </a:solidFill>
              </a:rPr>
              <a:t>DATA DICTIONARY 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1181100"/>
            <a:ext cx="8248650" cy="47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8"/>
          <p:cNvSpPr txBox="1">
            <a:spLocks noGrp="1"/>
          </p:cNvSpPr>
          <p:nvPr>
            <p:ph type="title"/>
          </p:nvPr>
        </p:nvSpPr>
        <p:spPr>
          <a:xfrm>
            <a:off x="1143001" y="2360022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MODELING RESULTS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(ALL ATTRIBUTES DATA)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4" name="Google Shape;474;p59"/>
          <p:cNvGraphicFramePr/>
          <p:nvPr/>
        </p:nvGraphicFramePr>
        <p:xfrm>
          <a:off x="7440863" y="904647"/>
          <a:ext cx="4347875" cy="2496325"/>
        </p:xfrm>
        <a:graphic>
          <a:graphicData uri="http://schemas.openxmlformats.org/drawingml/2006/table">
            <a:tbl>
              <a:tblPr firstRow="1" bandRow="1">
                <a:noFill/>
                <a:tableStyleId>{7C1294BC-2B9D-40E5-A6AE-34C188C1763B}</a:tableStyleId>
              </a:tblPr>
              <a:tblGrid>
                <a:gridCol w="193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5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Actual\Predicted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60%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2.94%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5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4.12%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32.94%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5" name="Google Shape;475;p59"/>
          <p:cNvSpPr txBox="1"/>
          <p:nvPr/>
        </p:nvSpPr>
        <p:spPr>
          <a:xfrm>
            <a:off x="7440887" y="3806896"/>
            <a:ext cx="394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Accuracy: 92.94%</a:t>
            </a:r>
            <a:endParaRPr/>
          </a:p>
        </p:txBody>
      </p:sp>
      <p:sp>
        <p:nvSpPr>
          <p:cNvPr id="476" name="Google Shape;476;p59"/>
          <p:cNvSpPr txBox="1"/>
          <p:nvPr/>
        </p:nvSpPr>
        <p:spPr>
          <a:xfrm>
            <a:off x="2768252" y="237995"/>
            <a:ext cx="69582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Decision Tree Model (All attributes)</a:t>
            </a:r>
            <a:endParaRPr/>
          </a:p>
        </p:txBody>
      </p:sp>
      <p:sp>
        <p:nvSpPr>
          <p:cNvPr id="477" name="Google Shape;477;p59"/>
          <p:cNvSpPr txBox="1"/>
          <p:nvPr/>
        </p:nvSpPr>
        <p:spPr>
          <a:xfrm>
            <a:off x="300125" y="5285175"/>
            <a:ext cx="94263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Decision Tree Hyperparameters: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Minsplit = 40, minbucket=3, maxdepth=5, complexity=-1</a:t>
            </a:r>
            <a:endParaRPr/>
          </a:p>
        </p:txBody>
      </p:sp>
      <p:pic>
        <p:nvPicPr>
          <p:cNvPr id="478" name="Google Shape;47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132" y="904647"/>
            <a:ext cx="6921360" cy="427146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9"/>
          <p:cNvSpPr txBox="1"/>
          <p:nvPr/>
        </p:nvSpPr>
        <p:spPr>
          <a:xfrm>
            <a:off x="300125" y="5974275"/>
            <a:ext cx="108063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most important features in the Decision Tree  Model run on all attributes were: Perimeter_worst, concave_points_worst, concave_points_mean.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0"/>
          <p:cNvSpPr txBox="1"/>
          <p:nvPr/>
        </p:nvSpPr>
        <p:spPr>
          <a:xfrm>
            <a:off x="3268500" y="138600"/>
            <a:ext cx="565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Random Forest Model (All attributes)</a:t>
            </a:r>
            <a:endParaRPr sz="2400"/>
          </a:p>
        </p:txBody>
      </p:sp>
      <p:pic>
        <p:nvPicPr>
          <p:cNvPr id="485" name="Google Shape;48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625" y="736000"/>
            <a:ext cx="6922008" cy="4270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6" name="Google Shape;486;p60"/>
          <p:cNvGraphicFramePr/>
          <p:nvPr/>
        </p:nvGraphicFramePr>
        <p:xfrm>
          <a:off x="7574658" y="736002"/>
          <a:ext cx="4343400" cy="2496325"/>
        </p:xfrm>
        <a:graphic>
          <a:graphicData uri="http://schemas.openxmlformats.org/drawingml/2006/table">
            <a:tbl>
              <a:tblPr firstRow="1" bandRow="1">
                <a:noFill/>
                <a:tableStyleId>{7C1294BC-2B9D-40E5-A6AE-34C188C1763B}</a:tableStyleId>
              </a:tblPr>
              <a:tblGrid>
                <a:gridCol w="193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Actual\Predicted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61.18%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1.76%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2.35%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34.71%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87" name="Google Shape;487;p60"/>
          <p:cNvSpPr txBox="1"/>
          <p:nvPr/>
        </p:nvSpPr>
        <p:spPr>
          <a:xfrm>
            <a:off x="350621" y="5234338"/>
            <a:ext cx="1130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Random Forest Hyperparameters: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mtry = 5, ntree = 300, nodesize=1</a:t>
            </a:r>
            <a:endParaRPr sz="1800"/>
          </a:p>
        </p:txBody>
      </p:sp>
      <p:sp>
        <p:nvSpPr>
          <p:cNvPr id="488" name="Google Shape;488;p60"/>
          <p:cNvSpPr txBox="1"/>
          <p:nvPr/>
        </p:nvSpPr>
        <p:spPr>
          <a:xfrm>
            <a:off x="7574651" y="3791697"/>
            <a:ext cx="39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Accuracy was 95.88%</a:t>
            </a:r>
            <a:endParaRPr/>
          </a:p>
        </p:txBody>
      </p:sp>
      <p:sp>
        <p:nvSpPr>
          <p:cNvPr id="489" name="Google Shape;489;p60"/>
          <p:cNvSpPr txBox="1"/>
          <p:nvPr/>
        </p:nvSpPr>
        <p:spPr>
          <a:xfrm>
            <a:off x="370350" y="5831750"/>
            <a:ext cx="11451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most informative features for splitting are perimeter,  concave_points, and smoothness.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/>
          <p:nvPr/>
        </p:nvSpPr>
        <p:spPr>
          <a:xfrm>
            <a:off x="3478450" y="256425"/>
            <a:ext cx="565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Gradient Boost Model (All Attributes)</a:t>
            </a:r>
            <a:endParaRPr sz="2400"/>
          </a:p>
        </p:txBody>
      </p:sp>
      <p:sp>
        <p:nvSpPr>
          <p:cNvPr id="495" name="Google Shape;495;p61"/>
          <p:cNvSpPr txBox="1"/>
          <p:nvPr/>
        </p:nvSpPr>
        <p:spPr>
          <a:xfrm>
            <a:off x="278800" y="5237150"/>
            <a:ext cx="111357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Gradient Boost Hyper Parameters: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 trees, multinomial distribution, shrinkage = 0.01, 10 cross-validation folds</a:t>
            </a:r>
            <a:endParaRPr/>
          </a:p>
        </p:txBody>
      </p:sp>
      <p:graphicFrame>
        <p:nvGraphicFramePr>
          <p:cNvPr id="496" name="Google Shape;496;p61"/>
          <p:cNvGraphicFramePr/>
          <p:nvPr/>
        </p:nvGraphicFramePr>
        <p:xfrm>
          <a:off x="7429380" y="881573"/>
          <a:ext cx="4343400" cy="2496325"/>
        </p:xfrm>
        <a:graphic>
          <a:graphicData uri="http://schemas.openxmlformats.org/drawingml/2006/table">
            <a:tbl>
              <a:tblPr firstRow="1" bandRow="1">
                <a:noFill/>
                <a:tableStyleId>{7C1294BC-2B9D-40E5-A6AE-34C188C1763B}</a:tableStyleId>
              </a:tblPr>
              <a:tblGrid>
                <a:gridCol w="193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Actual\Predicted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62.36%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0.01%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0.03%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34.11%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97" name="Google Shape;49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808" y="881573"/>
            <a:ext cx="6922008" cy="4270248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1"/>
          <p:cNvSpPr txBox="1"/>
          <p:nvPr/>
        </p:nvSpPr>
        <p:spPr>
          <a:xfrm>
            <a:off x="7429380" y="4035409"/>
            <a:ext cx="368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Accuracy was 96.47%</a:t>
            </a:r>
            <a:endParaRPr/>
          </a:p>
        </p:txBody>
      </p:sp>
      <p:sp>
        <p:nvSpPr>
          <p:cNvPr id="499" name="Google Shape;499;p61"/>
          <p:cNvSpPr txBox="1"/>
          <p:nvPr/>
        </p:nvSpPr>
        <p:spPr>
          <a:xfrm>
            <a:off x="280150" y="5948150"/>
            <a:ext cx="115428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top 5 most important features in the Gradient Boost Model run on all attributes were: Perimeter_worst, concave_points_worst, concave_points_mean, area_worst, radius_worst.</a:t>
            </a:r>
            <a:endParaRPr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2"/>
          <p:cNvSpPr txBox="1"/>
          <p:nvPr/>
        </p:nvSpPr>
        <p:spPr>
          <a:xfrm>
            <a:off x="1335325" y="2132850"/>
            <a:ext cx="87057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30 Attributes Best Model:</a:t>
            </a:r>
            <a:endParaRPr sz="2000" u="sng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formula: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isM ~ smoothness_worst + texture_worst + symmetry_worst + 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			compactness_se + concavity_mean + texture_se + area_se + 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		 	concave_points_worst + area_worst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isM = 1 denotes the diagnosis is malignant and isM = 0 indicates the diagnosis is benign.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AIC: 73.097; Test accuracy: 97.07602%</a:t>
            </a:r>
            <a:endParaRPr sz="1800" u="sng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62"/>
          <p:cNvSpPr txBox="1"/>
          <p:nvPr/>
        </p:nvSpPr>
        <p:spPr>
          <a:xfrm>
            <a:off x="3910800" y="492399"/>
            <a:ext cx="43704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Multiple Logistic Regression</a:t>
            </a:r>
            <a:endParaRPr sz="2400"/>
          </a:p>
        </p:txBody>
      </p:sp>
      <p:sp>
        <p:nvSpPr>
          <p:cNvPr id="507" name="Google Shape;507;p62"/>
          <p:cNvSpPr txBox="1"/>
          <p:nvPr/>
        </p:nvSpPr>
        <p:spPr>
          <a:xfrm>
            <a:off x="1335325" y="1219925"/>
            <a:ext cx="93639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Stepwise algorithm with a “both” selection approach on Chi-Squared test criteria is used for choosing predictors for all MLR models.</a:t>
            </a: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3"/>
          <p:cNvSpPr txBox="1">
            <a:spLocks noGrp="1"/>
          </p:cNvSpPr>
          <p:nvPr>
            <p:ph type="title"/>
          </p:nvPr>
        </p:nvSpPr>
        <p:spPr>
          <a:xfrm>
            <a:off x="1449654" y="2373400"/>
            <a:ext cx="9627300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MODELING RESULTS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(MEAN ATTRIBUTES DATA)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752" y="905256"/>
            <a:ext cx="6922008" cy="4270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8" name="Google Shape;518;p64"/>
          <p:cNvGraphicFramePr/>
          <p:nvPr/>
        </p:nvGraphicFramePr>
        <p:xfrm>
          <a:off x="7473855" y="905249"/>
          <a:ext cx="4347875" cy="2497225"/>
        </p:xfrm>
        <a:graphic>
          <a:graphicData uri="http://schemas.openxmlformats.org/drawingml/2006/table">
            <a:tbl>
              <a:tblPr firstRow="1" bandRow="1">
                <a:noFill/>
                <a:tableStyleId>{7C1294BC-2B9D-40E5-A6AE-34C188C1763B}</a:tableStyleId>
              </a:tblPr>
              <a:tblGrid>
                <a:gridCol w="193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6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Actual\Predicted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58.82%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4.12%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5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5.29%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31.76%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19" name="Google Shape;519;p64"/>
          <p:cNvSpPr txBox="1"/>
          <p:nvPr/>
        </p:nvSpPr>
        <p:spPr>
          <a:xfrm>
            <a:off x="7473855" y="3811962"/>
            <a:ext cx="454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accuracy was 90.59%</a:t>
            </a:r>
            <a:endParaRPr/>
          </a:p>
        </p:txBody>
      </p:sp>
      <p:sp>
        <p:nvSpPr>
          <p:cNvPr id="520" name="Google Shape;520;p64"/>
          <p:cNvSpPr txBox="1"/>
          <p:nvPr/>
        </p:nvSpPr>
        <p:spPr>
          <a:xfrm>
            <a:off x="301750" y="5543025"/>
            <a:ext cx="114513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most informative features for splitting are concave points, radius, and texture.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1" name="Google Shape;521;p64"/>
          <p:cNvSpPr txBox="1"/>
          <p:nvPr/>
        </p:nvSpPr>
        <p:spPr>
          <a:xfrm>
            <a:off x="1282350" y="244925"/>
            <a:ext cx="96273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Decision Tree Model (mean attributes only)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752" y="905256"/>
            <a:ext cx="6922008" cy="4270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7" name="Google Shape;527;p65"/>
          <p:cNvGraphicFramePr/>
          <p:nvPr/>
        </p:nvGraphicFramePr>
        <p:xfrm>
          <a:off x="7434072" y="914400"/>
          <a:ext cx="4343400" cy="2496300"/>
        </p:xfrm>
        <a:graphic>
          <a:graphicData uri="http://schemas.openxmlformats.org/drawingml/2006/table">
            <a:tbl>
              <a:tblPr firstRow="1" bandRow="1">
                <a:noFill/>
                <a:tableStyleId>{7C1294BC-2B9D-40E5-A6AE-34C188C1763B}</a:tableStyleId>
              </a:tblPr>
              <a:tblGrid>
                <a:gridCol w="193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8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Actual\Predicted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59.41%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3.53%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4.12%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32.94%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8" name="Google Shape;528;p65"/>
          <p:cNvSpPr txBox="1"/>
          <p:nvPr/>
        </p:nvSpPr>
        <p:spPr>
          <a:xfrm>
            <a:off x="7587360" y="4132880"/>
            <a:ext cx="33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Accuracy is 92.35%</a:t>
            </a:r>
            <a:endParaRPr/>
          </a:p>
        </p:txBody>
      </p:sp>
      <p:sp>
        <p:nvSpPr>
          <p:cNvPr id="529" name="Google Shape;529;p65"/>
          <p:cNvSpPr txBox="1"/>
          <p:nvPr/>
        </p:nvSpPr>
        <p:spPr>
          <a:xfrm>
            <a:off x="301750" y="5530350"/>
            <a:ext cx="11066700" cy="1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top 5 more important features for the Random Forest model run on the Mean features are: Concave_points,, Perimeter, Radius, Concavity, and Area.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0" name="Google Shape;530;p65"/>
          <p:cNvSpPr txBox="1"/>
          <p:nvPr/>
        </p:nvSpPr>
        <p:spPr>
          <a:xfrm>
            <a:off x="707650" y="109150"/>
            <a:ext cx="104799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Random Forest Model (mean attributes only)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752" y="905256"/>
            <a:ext cx="6922008" cy="4270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6" name="Google Shape;536;p66"/>
          <p:cNvGraphicFramePr/>
          <p:nvPr/>
        </p:nvGraphicFramePr>
        <p:xfrm>
          <a:off x="7437486" y="1049015"/>
          <a:ext cx="4343400" cy="2496300"/>
        </p:xfrm>
        <a:graphic>
          <a:graphicData uri="http://schemas.openxmlformats.org/drawingml/2006/table">
            <a:tbl>
              <a:tblPr firstRow="1" bandRow="1">
                <a:noFill/>
                <a:tableStyleId>{7C1294BC-2B9D-40E5-A6AE-34C188C1763B}</a:tableStyleId>
              </a:tblPr>
              <a:tblGrid>
                <a:gridCol w="193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8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Actual\Predicted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60%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2.94%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4.12%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32.94%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7" name="Google Shape;537;p66"/>
          <p:cNvSpPr txBox="1"/>
          <p:nvPr/>
        </p:nvSpPr>
        <p:spPr>
          <a:xfrm>
            <a:off x="7437486" y="4103705"/>
            <a:ext cx="408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Accuracy is 92.94%</a:t>
            </a:r>
            <a:endParaRPr/>
          </a:p>
        </p:txBody>
      </p:sp>
      <p:sp>
        <p:nvSpPr>
          <p:cNvPr id="538" name="Google Shape;538;p66"/>
          <p:cNvSpPr txBox="1"/>
          <p:nvPr/>
        </p:nvSpPr>
        <p:spPr>
          <a:xfrm>
            <a:off x="322800" y="5265400"/>
            <a:ext cx="11546400" cy="14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top 5 more important features for the Gradient Boosting model run on the Mean features are: concave_points, Area, concavity, perimeter, and Radius.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9" name="Google Shape;539;p66"/>
          <p:cNvSpPr txBox="1"/>
          <p:nvPr/>
        </p:nvSpPr>
        <p:spPr>
          <a:xfrm>
            <a:off x="707650" y="109150"/>
            <a:ext cx="104799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Gradient Boost Model (mean attributes only)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7"/>
          <p:cNvSpPr txBox="1"/>
          <p:nvPr/>
        </p:nvSpPr>
        <p:spPr>
          <a:xfrm>
            <a:off x="1314450" y="1638300"/>
            <a:ext cx="87057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Mean Attributes Only Best model:</a:t>
            </a:r>
            <a:endParaRPr sz="2000" u="sng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formula: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isM ~ concave_points_mean + texture_mean + area_mean + 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		 perimeter_mean + smoothness_mean + symmetry_mean,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isM = 1 denotes the diagnosis is malignant and isM = 0 indicates the diagnosis is benign.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AIC: 162.06; Test accuracy: 95.32164%</a:t>
            </a:r>
            <a:endParaRPr sz="1800" u="sng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6" name="Google Shape;546;p67"/>
          <p:cNvSpPr txBox="1"/>
          <p:nvPr/>
        </p:nvSpPr>
        <p:spPr>
          <a:xfrm>
            <a:off x="4055425" y="531524"/>
            <a:ext cx="43704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Multiple Logistic Regression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1141425" y="221575"/>
            <a:ext cx="9906000" cy="12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rgbClr val="85C8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</a:rPr>
              <a:t>Exploratory Data Analysis Document</a:t>
            </a:r>
            <a:endParaRPr sz="24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85C8FF"/>
                </a:solidFill>
                <a:latin typeface="Arial"/>
                <a:ea typeface="Arial"/>
                <a:cs typeface="Arial"/>
                <a:sym typeface="Arial"/>
              </a:rPr>
              <a:t>Initial Data Review and Cleanup - Numerics</a:t>
            </a:r>
            <a:endParaRPr sz="2100">
              <a:solidFill>
                <a:srgbClr val="85C8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375" y="1516775"/>
            <a:ext cx="8937900" cy="515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8"/>
          <p:cNvSpPr txBox="1">
            <a:spLocks noGrp="1"/>
          </p:cNvSpPr>
          <p:nvPr>
            <p:ph type="title"/>
          </p:nvPr>
        </p:nvSpPr>
        <p:spPr>
          <a:xfrm>
            <a:off x="520400" y="2373400"/>
            <a:ext cx="11337000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MODELING RESULTS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(STANDARD ERROR ATTRIBUTES DATA)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6" name="Google Shape;556;p69"/>
          <p:cNvGraphicFramePr/>
          <p:nvPr/>
        </p:nvGraphicFramePr>
        <p:xfrm>
          <a:off x="7473780" y="905249"/>
          <a:ext cx="4347875" cy="2497225"/>
        </p:xfrm>
        <a:graphic>
          <a:graphicData uri="http://schemas.openxmlformats.org/drawingml/2006/table">
            <a:tbl>
              <a:tblPr firstRow="1" bandRow="1">
                <a:noFill/>
                <a:tableStyleId>{7C1294BC-2B9D-40E5-A6AE-34C188C1763B}</a:tableStyleId>
              </a:tblPr>
              <a:tblGrid>
                <a:gridCol w="193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6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Actual\Predicted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54.71%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8.24%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5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7.65%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29.41%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57" name="Google Shape;557;p69"/>
          <p:cNvSpPr txBox="1"/>
          <p:nvPr/>
        </p:nvSpPr>
        <p:spPr>
          <a:xfrm>
            <a:off x="7473780" y="3867737"/>
            <a:ext cx="454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accuracy was 84.12%</a:t>
            </a:r>
            <a:endParaRPr/>
          </a:p>
        </p:txBody>
      </p:sp>
      <p:pic>
        <p:nvPicPr>
          <p:cNvPr id="558" name="Google Shape;558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752" y="905256"/>
            <a:ext cx="6922008" cy="4270248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9"/>
          <p:cNvSpPr txBox="1"/>
          <p:nvPr/>
        </p:nvSpPr>
        <p:spPr>
          <a:xfrm>
            <a:off x="301750" y="5479100"/>
            <a:ext cx="114513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most informative features for splitting are area, concavity, and texture.</a:t>
            </a:r>
            <a:endParaRPr sz="1800"/>
          </a:p>
        </p:txBody>
      </p:sp>
      <p:sp>
        <p:nvSpPr>
          <p:cNvPr id="560" name="Google Shape;560;p69"/>
          <p:cNvSpPr txBox="1"/>
          <p:nvPr/>
        </p:nvSpPr>
        <p:spPr>
          <a:xfrm>
            <a:off x="949250" y="295000"/>
            <a:ext cx="104799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Decision Tree Model (Standard Error Attributes Only)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5" name="Google Shape;565;p70"/>
          <p:cNvGraphicFramePr/>
          <p:nvPr/>
        </p:nvGraphicFramePr>
        <p:xfrm>
          <a:off x="7604973" y="905240"/>
          <a:ext cx="4343375" cy="2496300"/>
        </p:xfrm>
        <a:graphic>
          <a:graphicData uri="http://schemas.openxmlformats.org/drawingml/2006/table">
            <a:tbl>
              <a:tblPr firstRow="1" bandRow="1">
                <a:noFill/>
                <a:tableStyleId>{7C1294BC-2B9D-40E5-A6AE-34C188C1763B}</a:tableStyleId>
              </a:tblPr>
              <a:tblGrid>
                <a:gridCol w="193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8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Actual\Predicted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55.88%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7.06%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8.82%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28.24%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66" name="Google Shape;566;p70"/>
          <p:cNvSpPr txBox="1"/>
          <p:nvPr/>
        </p:nvSpPr>
        <p:spPr>
          <a:xfrm>
            <a:off x="7604985" y="4058555"/>
            <a:ext cx="33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Accuracy is 84.12%</a:t>
            </a:r>
            <a:endParaRPr/>
          </a:p>
        </p:txBody>
      </p:sp>
      <p:pic>
        <p:nvPicPr>
          <p:cNvPr id="567" name="Google Shape;56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752" y="905256"/>
            <a:ext cx="6922008" cy="427024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0"/>
          <p:cNvSpPr txBox="1"/>
          <p:nvPr/>
        </p:nvSpPr>
        <p:spPr>
          <a:xfrm>
            <a:off x="243850" y="5398750"/>
            <a:ext cx="114075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top 5 more important features for the Random Forest model run on the Standard Error features are: Area, Perimeter, Radius, Concavity, and Concave Points.</a:t>
            </a:r>
            <a:endParaRPr sz="1800"/>
          </a:p>
        </p:txBody>
      </p:sp>
      <p:sp>
        <p:nvSpPr>
          <p:cNvPr id="569" name="Google Shape;569;p70"/>
          <p:cNvSpPr txBox="1"/>
          <p:nvPr/>
        </p:nvSpPr>
        <p:spPr>
          <a:xfrm>
            <a:off x="707650" y="109150"/>
            <a:ext cx="104799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Random Forest Model (Standard Error Attributes Only)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4" name="Google Shape;574;p71"/>
          <p:cNvGraphicFramePr/>
          <p:nvPr/>
        </p:nvGraphicFramePr>
        <p:xfrm>
          <a:off x="7437486" y="905240"/>
          <a:ext cx="4343400" cy="2496300"/>
        </p:xfrm>
        <a:graphic>
          <a:graphicData uri="http://schemas.openxmlformats.org/drawingml/2006/table">
            <a:tbl>
              <a:tblPr firstRow="1" bandRow="1">
                <a:noFill/>
                <a:tableStyleId>{7C1294BC-2B9D-40E5-A6AE-34C188C1763B}</a:tableStyleId>
              </a:tblPr>
              <a:tblGrid>
                <a:gridCol w="193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8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Actual\Predicted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59.41%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3.53%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8.82%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28.24%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5" name="Google Shape;575;p71"/>
          <p:cNvSpPr txBox="1"/>
          <p:nvPr/>
        </p:nvSpPr>
        <p:spPr>
          <a:xfrm>
            <a:off x="7437486" y="4031280"/>
            <a:ext cx="408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Accuracy is 87.65%</a:t>
            </a:r>
            <a:endParaRPr/>
          </a:p>
        </p:txBody>
      </p:sp>
      <p:pic>
        <p:nvPicPr>
          <p:cNvPr id="576" name="Google Shape;576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752" y="905256"/>
            <a:ext cx="6922008" cy="4270248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1"/>
          <p:cNvSpPr txBox="1"/>
          <p:nvPr/>
        </p:nvSpPr>
        <p:spPr>
          <a:xfrm>
            <a:off x="370350" y="5388350"/>
            <a:ext cx="114513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top 5 more important features for the Gradient Boosting model run on the Standard Error features are: Area, Concavity, Symmetry, Texture, and Smoothness.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8" name="Google Shape;578;p71"/>
          <p:cNvSpPr txBox="1"/>
          <p:nvPr/>
        </p:nvSpPr>
        <p:spPr>
          <a:xfrm>
            <a:off x="707650" y="109150"/>
            <a:ext cx="104799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Gradient Boosting Model (Standard Error Attributes Only)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2"/>
          <p:cNvSpPr txBox="1"/>
          <p:nvPr/>
        </p:nvSpPr>
        <p:spPr>
          <a:xfrm>
            <a:off x="1314450" y="1638300"/>
            <a:ext cx="87057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Standard Error Attributes Only Best Model:</a:t>
            </a:r>
            <a:endParaRPr sz="2000" u="sng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formula: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isM  ~ area_se + radius_se + compactness_se + fractal_dimension_se,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isM = 1 denotes the diagnosis is malignant and isM = 0 indicates the diagnosis is benign.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AIC: 277.34; Test accuracy: 90.05848%</a:t>
            </a:r>
            <a:endParaRPr sz="1800" u="sng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5" name="Google Shape;585;p72"/>
          <p:cNvSpPr txBox="1"/>
          <p:nvPr/>
        </p:nvSpPr>
        <p:spPr>
          <a:xfrm>
            <a:off x="4269775" y="646924"/>
            <a:ext cx="43704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Multiple Logistic Regression</a:t>
            </a:r>
            <a:endParaRPr sz="2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3"/>
          <p:cNvSpPr txBox="1">
            <a:spLocks noGrp="1"/>
          </p:cNvSpPr>
          <p:nvPr>
            <p:ph type="title"/>
          </p:nvPr>
        </p:nvSpPr>
        <p:spPr>
          <a:xfrm>
            <a:off x="3228294" y="2373400"/>
            <a:ext cx="5735400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MODELING RESULTS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(“WORST” ATTRIBUTES DATA)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5" name="Google Shape;595;p74"/>
          <p:cNvGraphicFramePr/>
          <p:nvPr/>
        </p:nvGraphicFramePr>
        <p:xfrm>
          <a:off x="7473855" y="905249"/>
          <a:ext cx="4347875" cy="2497225"/>
        </p:xfrm>
        <a:graphic>
          <a:graphicData uri="http://schemas.openxmlformats.org/drawingml/2006/table">
            <a:tbl>
              <a:tblPr firstRow="1" bandRow="1">
                <a:noFill/>
                <a:tableStyleId>{7C1294BC-2B9D-40E5-A6AE-34C188C1763B}</a:tableStyleId>
              </a:tblPr>
              <a:tblGrid>
                <a:gridCol w="193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6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Actual\Predicted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61.18%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1.76%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5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4.71%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32.35%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6" name="Google Shape;596;p74"/>
          <p:cNvSpPr txBox="1"/>
          <p:nvPr/>
        </p:nvSpPr>
        <p:spPr>
          <a:xfrm>
            <a:off x="7473855" y="3830562"/>
            <a:ext cx="454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accuracy was 93.53%</a:t>
            </a:r>
            <a:endParaRPr/>
          </a:p>
        </p:txBody>
      </p:sp>
      <p:pic>
        <p:nvPicPr>
          <p:cNvPr id="597" name="Google Shape;597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752" y="905256"/>
            <a:ext cx="6922008" cy="4270248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4"/>
          <p:cNvSpPr txBox="1"/>
          <p:nvPr/>
        </p:nvSpPr>
        <p:spPr>
          <a:xfrm>
            <a:off x="370350" y="5460500"/>
            <a:ext cx="114513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most informative features for splitting are perimeter,  concave_points, and smoothness.</a:t>
            </a:r>
            <a:endParaRPr sz="1800"/>
          </a:p>
        </p:txBody>
      </p:sp>
      <p:sp>
        <p:nvSpPr>
          <p:cNvPr id="599" name="Google Shape;599;p74"/>
          <p:cNvSpPr txBox="1"/>
          <p:nvPr/>
        </p:nvSpPr>
        <p:spPr>
          <a:xfrm>
            <a:off x="707650" y="109150"/>
            <a:ext cx="1047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Decision Tree Model (“Worst” Attributes Only)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" name="Google Shape;604;p75"/>
          <p:cNvGraphicFramePr/>
          <p:nvPr/>
        </p:nvGraphicFramePr>
        <p:xfrm>
          <a:off x="7456660" y="905240"/>
          <a:ext cx="4343400" cy="2496300"/>
        </p:xfrm>
        <a:graphic>
          <a:graphicData uri="http://schemas.openxmlformats.org/drawingml/2006/table">
            <a:tbl>
              <a:tblPr firstRow="1" bandRow="1">
                <a:noFill/>
                <a:tableStyleId>{7C1294BC-2B9D-40E5-A6AE-34C188C1763B}</a:tableStyleId>
              </a:tblPr>
              <a:tblGrid>
                <a:gridCol w="193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8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Actual\Predicted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60.59%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2.35%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2.94%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34.12%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05" name="Google Shape;605;p75"/>
          <p:cNvSpPr txBox="1"/>
          <p:nvPr/>
        </p:nvSpPr>
        <p:spPr>
          <a:xfrm>
            <a:off x="7456660" y="4151480"/>
            <a:ext cx="33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Accuracy is 94.71%</a:t>
            </a:r>
            <a:endParaRPr/>
          </a:p>
        </p:txBody>
      </p:sp>
      <p:pic>
        <p:nvPicPr>
          <p:cNvPr id="606" name="Google Shape;60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752" y="905256"/>
            <a:ext cx="6922008" cy="4270248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75"/>
          <p:cNvSpPr txBox="1"/>
          <p:nvPr/>
        </p:nvSpPr>
        <p:spPr>
          <a:xfrm>
            <a:off x="405000" y="5472175"/>
            <a:ext cx="113727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top 5 features for the Random Forest Model run on only the “Worst” attributes  are Perimeter, Concave_Points, Radius, Area, and Concavity.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8" name="Google Shape;608;p75"/>
          <p:cNvSpPr txBox="1"/>
          <p:nvPr/>
        </p:nvSpPr>
        <p:spPr>
          <a:xfrm>
            <a:off x="707650" y="109150"/>
            <a:ext cx="104799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Random Forest Model (“Worst” Attributes Only)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3" name="Google Shape;613;p76"/>
          <p:cNvGraphicFramePr/>
          <p:nvPr/>
        </p:nvGraphicFramePr>
        <p:xfrm>
          <a:off x="7437486" y="905240"/>
          <a:ext cx="4343400" cy="2496300"/>
        </p:xfrm>
        <a:graphic>
          <a:graphicData uri="http://schemas.openxmlformats.org/drawingml/2006/table">
            <a:tbl>
              <a:tblPr firstRow="1" bandRow="1">
                <a:noFill/>
                <a:tableStyleId>{7C1294BC-2B9D-40E5-A6AE-34C188C1763B}</a:tableStyleId>
              </a:tblPr>
              <a:tblGrid>
                <a:gridCol w="193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8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Actual\Predicted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60.59%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2.36%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2.94%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34.12%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4" name="Google Shape;614;p76"/>
          <p:cNvSpPr txBox="1"/>
          <p:nvPr/>
        </p:nvSpPr>
        <p:spPr>
          <a:xfrm>
            <a:off x="7530411" y="4460880"/>
            <a:ext cx="408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Accuracy is 94.71%</a:t>
            </a:r>
            <a:endParaRPr/>
          </a:p>
        </p:txBody>
      </p:sp>
      <p:pic>
        <p:nvPicPr>
          <p:cNvPr id="615" name="Google Shape;615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752" y="905256"/>
            <a:ext cx="6922008" cy="4270248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6"/>
          <p:cNvSpPr txBox="1"/>
          <p:nvPr/>
        </p:nvSpPr>
        <p:spPr>
          <a:xfrm>
            <a:off x="302500" y="5395625"/>
            <a:ext cx="11290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top 5 features for the Gradient Boosting Model run on only the “Worst” attributes  are Concave_Points, Perimeter, Area, Radius. and Concavity.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7" name="Google Shape;617;p76"/>
          <p:cNvSpPr txBox="1"/>
          <p:nvPr/>
        </p:nvSpPr>
        <p:spPr>
          <a:xfrm>
            <a:off x="707650" y="109150"/>
            <a:ext cx="104799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Gradient Boosting Model (“Worst” Attributes Only)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7"/>
          <p:cNvSpPr txBox="1"/>
          <p:nvPr/>
        </p:nvSpPr>
        <p:spPr>
          <a:xfrm>
            <a:off x="1314450" y="1638300"/>
            <a:ext cx="87057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“Worst” Attributes Only Best model:</a:t>
            </a:r>
            <a:endParaRPr sz="2000" u="sng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formula: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isM ~ smoothness_worst + texture_worst + 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concave_points_worst + area_worst,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isM = 1 represents the diagnosis is malignant; isM = 0 represents the diagnosis is benign.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AIC: 99.898; Test accuracy: 98.83041%</a:t>
            </a:r>
            <a:endParaRPr sz="1800" u="sng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4" name="Google Shape;624;p77"/>
          <p:cNvSpPr txBox="1"/>
          <p:nvPr/>
        </p:nvSpPr>
        <p:spPr>
          <a:xfrm>
            <a:off x="4286250" y="646949"/>
            <a:ext cx="43704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Multiple Logistic Regression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1141425" y="408850"/>
            <a:ext cx="9906000" cy="13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</a:rPr>
              <a:t>Exploratory Data Analysis Document</a:t>
            </a:r>
            <a:endParaRPr sz="2400">
              <a:solidFill>
                <a:srgbClr val="85C8FF"/>
              </a:solidFill>
            </a:endParaRPr>
          </a:p>
          <a:p>
            <a:pPr marL="0" lvl="0" indent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85C8FF"/>
                </a:solidFill>
                <a:latin typeface="Arial"/>
                <a:ea typeface="Arial"/>
                <a:cs typeface="Arial"/>
                <a:sym typeface="Arial"/>
              </a:rPr>
              <a:t>Initial Observations</a:t>
            </a:r>
            <a:endParaRPr sz="2100">
              <a:solidFill>
                <a:srgbClr val="85C8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body" idx="1"/>
          </p:nvPr>
        </p:nvSpPr>
        <p:spPr>
          <a:xfrm>
            <a:off x="1332025" y="1556225"/>
            <a:ext cx="9073800" cy="47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5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appears very clean</a:t>
            </a:r>
            <a:endParaRPr sz="2500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-"/>
            </a:pPr>
            <a:r>
              <a:rPr lang="en-US" cap="none">
                <a:solidFill>
                  <a:srgbClr val="FFFFFF"/>
                </a:solidFill>
              </a:rPr>
              <a:t>No missing or impossible values.</a:t>
            </a:r>
            <a:endParaRPr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entury Gothic"/>
              <a:buChar char="-"/>
            </a:pPr>
            <a:r>
              <a:rPr lang="en-US" cap="none">
                <a:solidFill>
                  <a:srgbClr val="FFFFFF"/>
                </a:solidFill>
              </a:rPr>
              <a:t>Each instance contains multiple nuclei, these 10 base attributes are reported as Mean, Standard Error (SE), and Worst (average of 3 largest) for a nominal total of 30 attributes for each observation. </a:t>
            </a:r>
            <a:endParaRPr cap="none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Composition	</a:t>
            </a:r>
            <a:endParaRPr sz="2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entury Gothic"/>
              <a:buChar char="-"/>
            </a:pPr>
            <a:r>
              <a:rPr lang="en-US" cap="none">
                <a:solidFill>
                  <a:srgbClr val="FFFFFF"/>
                </a:solidFill>
              </a:rPr>
              <a:t>569 Total Observations</a:t>
            </a:r>
            <a:endParaRPr sz="260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-"/>
            </a:pPr>
            <a:r>
              <a:rPr lang="en-US">
                <a:solidFill>
                  <a:srgbClr val="FFFFFF"/>
                </a:solidFill>
              </a:rPr>
              <a:t>30 </a:t>
            </a:r>
            <a:r>
              <a:rPr lang="en-US" cap="none">
                <a:solidFill>
                  <a:srgbClr val="FFFFFF"/>
                </a:solidFill>
              </a:rPr>
              <a:t>Numeric attributes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285750" lvl="0" indent="-15875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8"/>
          <p:cNvSpPr txBox="1">
            <a:spLocks noGrp="1"/>
          </p:cNvSpPr>
          <p:nvPr>
            <p:ph type="title"/>
          </p:nvPr>
        </p:nvSpPr>
        <p:spPr>
          <a:xfrm>
            <a:off x="1962750" y="2420125"/>
            <a:ext cx="8686800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MODELING RESULTS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/>
              <a:t>(MEAN &amp; “WORST” ATTRIBUTES DATA ONLY)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" name="Google Shape;634;p79"/>
          <p:cNvGraphicFramePr/>
          <p:nvPr/>
        </p:nvGraphicFramePr>
        <p:xfrm>
          <a:off x="7343755" y="905249"/>
          <a:ext cx="4347875" cy="2497225"/>
        </p:xfrm>
        <a:graphic>
          <a:graphicData uri="http://schemas.openxmlformats.org/drawingml/2006/table">
            <a:tbl>
              <a:tblPr firstRow="1" bandRow="1">
                <a:noFill/>
                <a:tableStyleId>{7C1294BC-2B9D-40E5-A6AE-34C188C1763B}</a:tableStyleId>
              </a:tblPr>
              <a:tblGrid>
                <a:gridCol w="193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6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Actual\Predicted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58.82%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4.12%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5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3.53%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33.53%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35" name="Google Shape;635;p79"/>
          <p:cNvSpPr txBox="1"/>
          <p:nvPr/>
        </p:nvSpPr>
        <p:spPr>
          <a:xfrm>
            <a:off x="7343755" y="3811962"/>
            <a:ext cx="454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accuracy was 92.35%</a:t>
            </a:r>
            <a:endParaRPr/>
          </a:p>
        </p:txBody>
      </p:sp>
      <p:pic>
        <p:nvPicPr>
          <p:cNvPr id="636" name="Google Shape;636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752" y="905256"/>
            <a:ext cx="6922008" cy="4270248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79"/>
          <p:cNvSpPr txBox="1"/>
          <p:nvPr/>
        </p:nvSpPr>
        <p:spPr>
          <a:xfrm>
            <a:off x="202850" y="5331350"/>
            <a:ext cx="116859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most informative features for splitting are perimeter worst, concave points worst, and texture worst.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8" name="Google Shape;638;p79"/>
          <p:cNvSpPr txBox="1"/>
          <p:nvPr/>
        </p:nvSpPr>
        <p:spPr>
          <a:xfrm>
            <a:off x="707650" y="109150"/>
            <a:ext cx="104799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Decision Tree Model (Mean+”Worst” Attributes Only)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3" name="Google Shape;643;p80"/>
          <p:cNvGraphicFramePr/>
          <p:nvPr/>
        </p:nvGraphicFramePr>
        <p:xfrm>
          <a:off x="7446998" y="905240"/>
          <a:ext cx="4339625" cy="2496300"/>
        </p:xfrm>
        <a:graphic>
          <a:graphicData uri="http://schemas.openxmlformats.org/drawingml/2006/table">
            <a:tbl>
              <a:tblPr firstRow="1" bandRow="1">
                <a:noFill/>
                <a:tableStyleId>{7C1294BC-2B9D-40E5-A6AE-34C188C1763B}</a:tableStyleId>
              </a:tblPr>
              <a:tblGrid>
                <a:gridCol w="19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6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8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Actual\Predicted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61.18%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1.76%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2.94%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34.12%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44" name="Google Shape;644;p80"/>
          <p:cNvSpPr txBox="1"/>
          <p:nvPr/>
        </p:nvSpPr>
        <p:spPr>
          <a:xfrm>
            <a:off x="7447010" y="3928430"/>
            <a:ext cx="33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Accuracy is 95.29%</a:t>
            </a:r>
            <a:endParaRPr/>
          </a:p>
        </p:txBody>
      </p:sp>
      <p:pic>
        <p:nvPicPr>
          <p:cNvPr id="645" name="Google Shape;645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752" y="905256"/>
            <a:ext cx="6922008" cy="4270248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80"/>
          <p:cNvSpPr txBox="1"/>
          <p:nvPr/>
        </p:nvSpPr>
        <p:spPr>
          <a:xfrm>
            <a:off x="313500" y="5424700"/>
            <a:ext cx="11565000" cy="10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top 5 important features are concave_points_worst, radius worst, perimeter_worst, area_worst and concave_points_mean.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7" name="Google Shape;647;p80"/>
          <p:cNvSpPr txBox="1"/>
          <p:nvPr/>
        </p:nvSpPr>
        <p:spPr>
          <a:xfrm>
            <a:off x="707650" y="109150"/>
            <a:ext cx="104799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Random Forest Model (Mean+”Worst” Attributes Only)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2" name="Google Shape;652;p81"/>
          <p:cNvGraphicFramePr/>
          <p:nvPr/>
        </p:nvGraphicFramePr>
        <p:xfrm>
          <a:off x="7437487" y="905258"/>
          <a:ext cx="4343400" cy="2496300"/>
        </p:xfrm>
        <a:graphic>
          <a:graphicData uri="http://schemas.openxmlformats.org/drawingml/2006/table">
            <a:tbl>
              <a:tblPr firstRow="1" bandRow="1">
                <a:noFill/>
                <a:tableStyleId>{7C1294BC-2B9D-40E5-A6AE-34C188C1763B}</a:tableStyleId>
              </a:tblPr>
              <a:tblGrid>
                <a:gridCol w="193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8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Actual\Predicted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Benign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60.76%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1.18%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Malignant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4.12%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33.94%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53" name="Google Shape;653;p81"/>
          <p:cNvSpPr txBox="1"/>
          <p:nvPr/>
        </p:nvSpPr>
        <p:spPr>
          <a:xfrm>
            <a:off x="7437486" y="3994105"/>
            <a:ext cx="408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Accuracy is 94.71%</a:t>
            </a:r>
            <a:endParaRPr/>
          </a:p>
        </p:txBody>
      </p:sp>
      <p:pic>
        <p:nvPicPr>
          <p:cNvPr id="654" name="Google Shape;654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752" y="905256"/>
            <a:ext cx="6922008" cy="4270248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81"/>
          <p:cNvSpPr txBox="1"/>
          <p:nvPr/>
        </p:nvSpPr>
        <p:spPr>
          <a:xfrm>
            <a:off x="301750" y="5407950"/>
            <a:ext cx="11201700" cy="10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top 5 important features are perimeter_worst, concave_points_worst, concave_points_mean, area_worst, and radius_worst.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6" name="Google Shape;656;p81"/>
          <p:cNvSpPr txBox="1"/>
          <p:nvPr/>
        </p:nvSpPr>
        <p:spPr>
          <a:xfrm>
            <a:off x="707650" y="109150"/>
            <a:ext cx="104799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Gradient Boosting Model (Mean+”Worst” Attributes Only)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2"/>
          <p:cNvSpPr txBox="1"/>
          <p:nvPr/>
        </p:nvSpPr>
        <p:spPr>
          <a:xfrm>
            <a:off x="1295400" y="1704900"/>
            <a:ext cx="9372600" cy="44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Worst &amp; Mean attributes Best model: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Since the SE attributes model has the lowest test accuracy, we exclude the ten SE attributes and perform another logistic regression on Mean &amp; Worst attributes only.</a:t>
            </a:r>
            <a:endParaRPr sz="1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formula: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isM ~ smoothness_worst + texture_worst + concave_points_mean + 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area_worst + perimeter_mean + symmetry_worst + compactness_mean,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isM = 1 denotes the diagnosis is malignant and isM = 0 indicates the diagnosis is benign.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AIC: 90.063; Test accuracy: 99.4152%</a:t>
            </a:r>
            <a:endParaRPr sz="1800" u="sng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3" name="Google Shape;663;p82"/>
          <p:cNvSpPr txBox="1"/>
          <p:nvPr/>
        </p:nvSpPr>
        <p:spPr>
          <a:xfrm>
            <a:off x="7524750" y="5470450"/>
            <a:ext cx="40005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best logistic regression model.</a:t>
            </a:r>
            <a:endParaRPr sz="17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64" name="Google Shape;664;p82"/>
          <p:cNvCxnSpPr/>
          <p:nvPr/>
        </p:nvCxnSpPr>
        <p:spPr>
          <a:xfrm rot="10800000">
            <a:off x="6781800" y="5689600"/>
            <a:ext cx="571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5" name="Google Shape;665;p82"/>
          <p:cNvSpPr txBox="1"/>
          <p:nvPr/>
        </p:nvSpPr>
        <p:spPr>
          <a:xfrm>
            <a:off x="4269775" y="679899"/>
            <a:ext cx="43704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Multiple Logistic Regression</a:t>
            </a:r>
            <a:endParaRPr sz="2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3"/>
          <p:cNvSpPr txBox="1">
            <a:spLocks noGrp="1"/>
          </p:cNvSpPr>
          <p:nvPr>
            <p:ph type="body" idx="1"/>
          </p:nvPr>
        </p:nvSpPr>
        <p:spPr>
          <a:xfrm>
            <a:off x="992775" y="420776"/>
            <a:ext cx="9906000" cy="13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3000"/>
              <a:t>Model Performance Summary</a:t>
            </a:r>
            <a:endParaRPr sz="3000"/>
          </a:p>
        </p:txBody>
      </p:sp>
      <p:graphicFrame>
        <p:nvGraphicFramePr>
          <p:cNvPr id="671" name="Google Shape;671;p83"/>
          <p:cNvGraphicFramePr/>
          <p:nvPr/>
        </p:nvGraphicFramePr>
        <p:xfrm>
          <a:off x="992777" y="1803883"/>
          <a:ext cx="10383625" cy="3574650"/>
        </p:xfrm>
        <a:graphic>
          <a:graphicData uri="http://schemas.openxmlformats.org/drawingml/2006/table">
            <a:tbl>
              <a:tblPr firstRow="1" bandRow="1">
                <a:noFill/>
                <a:tableStyleId>{7C1294BC-2B9D-40E5-A6AE-34C188C1763B}</a:tableStyleId>
              </a:tblPr>
              <a:tblGrid>
                <a:gridCol w="177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3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9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Test Accuracy per Model</a:t>
                      </a:r>
                      <a:endParaRPr sz="1200" b="1" i="0" u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All Attributes</a:t>
                      </a:r>
                      <a:endParaRPr sz="1200" b="1" i="0" u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Mean Atts.</a:t>
                      </a:r>
                      <a:endParaRPr sz="1200" b="1" i="0" u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Std Err. Atts.</a:t>
                      </a:r>
                      <a:endParaRPr sz="1200" b="1" i="0" u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Worst Atts.</a:t>
                      </a:r>
                      <a:endParaRPr sz="1200" b="1" i="0" u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Mean &amp; Worst Atts.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Decision Tree</a:t>
                      </a:r>
                      <a:endParaRPr sz="12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92.94%</a:t>
                      </a:r>
                      <a:endParaRPr sz="12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90.59%</a:t>
                      </a:r>
                      <a:endParaRPr sz="12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84.12%</a:t>
                      </a:r>
                      <a:endParaRPr sz="12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93.53%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92.35%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Random Forest</a:t>
                      </a:r>
                      <a:endParaRPr sz="12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95.88%</a:t>
                      </a:r>
                      <a:endParaRPr sz="12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92.35%</a:t>
                      </a:r>
                      <a:endParaRPr sz="12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84.12%</a:t>
                      </a:r>
                      <a:endParaRPr sz="12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94.71%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95.29%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Gradient Boost</a:t>
                      </a:r>
                      <a:endParaRPr sz="12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96.47%</a:t>
                      </a:r>
                      <a:endParaRPr sz="12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92.94%</a:t>
                      </a:r>
                      <a:endParaRPr sz="12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87.65%</a:t>
                      </a:r>
                      <a:endParaRPr sz="12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94.71%</a:t>
                      </a:r>
                      <a:endParaRPr sz="1200" b="0" i="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94.71%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Logistic Regression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97.08%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95.32%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90.06%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98.83%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0000"/>
                          </a:solidFill>
                        </a:rPr>
                        <a:t>99.42%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4"/>
          <p:cNvSpPr txBox="1">
            <a:spLocks noGrp="1"/>
          </p:cNvSpPr>
          <p:nvPr>
            <p:ph type="title"/>
          </p:nvPr>
        </p:nvSpPr>
        <p:spPr>
          <a:xfrm>
            <a:off x="1143000" y="222725"/>
            <a:ext cx="990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>
                <a:solidFill>
                  <a:srgbClr val="FFFFFF"/>
                </a:solidFill>
              </a:rPr>
              <a:t>FINAL RESULTS &amp; INSIGHTS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7" name="Google Shape;677;p84"/>
          <p:cNvSpPr txBox="1"/>
          <p:nvPr/>
        </p:nvSpPr>
        <p:spPr>
          <a:xfrm>
            <a:off x="919500" y="1053725"/>
            <a:ext cx="10353000" cy="60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entury Gothic"/>
              <a:buAutoNum type="arabicPeriod"/>
            </a:pPr>
            <a:r>
              <a:rPr lang="en-US"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Excluding the standard error subset of attributes for all parameters improves the performance of our classifiers in all cases.</a:t>
            </a: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AutoNum type="arabicPeriod"/>
            </a:pPr>
            <a:r>
              <a:rPr lang="en-US"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the Mean-Worst Decision Tree, we find that the combination of “perimeter_worst”&lt;106, “concave_points_worst”&lt;0.13, “symmetry_worst”&gt;=0.2 and “texture_worst”&lt;33 characterizes most benign diagnoses. </a:t>
            </a: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AutoNum type="arabicPeriod"/>
            </a:pPr>
            <a:r>
              <a:rPr lang="en-US"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Similarly, the combination of “perimeter_worst”&gt;106, “concave_points_mean”&gt;0.05, and “texture_worst”&gt;20 characterizes most malignant diagnoses.</a:t>
            </a: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5"/>
          <p:cNvSpPr txBox="1">
            <a:spLocks noGrp="1"/>
          </p:cNvSpPr>
          <p:nvPr>
            <p:ph type="title"/>
          </p:nvPr>
        </p:nvSpPr>
        <p:spPr>
          <a:xfrm>
            <a:off x="-722577" y="379175"/>
            <a:ext cx="13128900" cy="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>
                <a:solidFill>
                  <a:srgbClr val="FFFFFF"/>
                </a:solidFill>
              </a:rPr>
              <a:t>FINAL RESULTS &amp; INSIGHTS CONT.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4" name="Google Shape;684;p85"/>
          <p:cNvSpPr txBox="1"/>
          <p:nvPr/>
        </p:nvSpPr>
        <p:spPr>
          <a:xfrm>
            <a:off x="919500" y="1037225"/>
            <a:ext cx="10353000" cy="60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  The most significant features presented by decision tree, random forest </a:t>
            </a: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gradient boosting are all confirmed by multiple logistic regression </a:t>
            </a: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model. </a:t>
            </a: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 The attribute threshold values uncovered by the Decision Trees roughly </a:t>
            </a: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correspond to midpoint values between the centroids found by the clustering analysis in our EDA. </a:t>
            </a: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  Comparing model results, the shape attributes such as </a:t>
            </a:r>
            <a:r>
              <a:rPr lang="en-US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perimeter, 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concave points, area and radius</a:t>
            </a:r>
            <a:r>
              <a:rPr lang="en-US" sz="2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are ranked highest according to the random forest and gradient boosting feature importance rankings, while texture-based attributes such as texture, symmetry and smoothness are ranked lower. However, the test performance gain in the logistic regressions from including these texture-based attributes demonstrates that they are still of high predictive value.</a:t>
            </a:r>
            <a:endParaRPr sz="22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6"/>
          <p:cNvSpPr txBox="1">
            <a:spLocks noGrp="1"/>
          </p:cNvSpPr>
          <p:nvPr>
            <p:ph type="title"/>
          </p:nvPr>
        </p:nvSpPr>
        <p:spPr>
          <a:xfrm>
            <a:off x="1141425" y="228600"/>
            <a:ext cx="9906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</a:pPr>
            <a:r>
              <a:rPr lang="en-US">
                <a:solidFill>
                  <a:srgbClr val="FFFFFF"/>
                </a:solidFill>
              </a:rPr>
              <a:t>FINAL RECOMMENDATIONS &amp; NEXT STEPS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90" name="Google Shape;690;p86"/>
          <p:cNvSpPr txBox="1">
            <a:spLocks noGrp="1"/>
          </p:cNvSpPr>
          <p:nvPr>
            <p:ph type="body" idx="1"/>
          </p:nvPr>
        </p:nvSpPr>
        <p:spPr>
          <a:xfrm>
            <a:off x="1141425" y="1066800"/>
            <a:ext cx="990600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AutoNum type="arabicPeriod"/>
            </a:pPr>
            <a:r>
              <a:rPr lang="en-US" sz="2200" cap="none">
                <a:solidFill>
                  <a:srgbClr val="FFFFFF"/>
                </a:solidFill>
              </a:rPr>
              <a:t>The results of this Project revealed that nuclei shape attributes (e.g. radius, perimeter,concavity) were of primary importance for diagnostic classification of cancer malignancy/benignity and that texture attributes (e.g. smoothness, symmetry) were of secondary importance but nevertheless informative for predictive purposes.</a:t>
            </a:r>
            <a:endParaRPr sz="2200" cap="none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cap="none">
              <a:solidFill>
                <a:srgbClr val="FFFFFF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AutoNum type="arabicPeriod"/>
            </a:pPr>
            <a:r>
              <a:rPr lang="en-US" sz="2200" cap="none">
                <a:solidFill>
                  <a:srgbClr val="FFFFFF"/>
                </a:solidFill>
              </a:rPr>
              <a:t>Future work should explore a two-tiered analysis in which observations are first clustered and pre-binned based on shape features with subsequent classifiers trained on texture-based features in order to discern decision thresholds for texture-based features among nuclei of similar shapes.</a:t>
            </a:r>
            <a:endParaRPr sz="2200" cap="none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cap="none">
              <a:solidFill>
                <a:srgbClr val="FFFFFF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AutoNum type="arabicPeriod"/>
            </a:pPr>
            <a:r>
              <a:rPr lang="en-US" sz="2200" cap="none">
                <a:solidFill>
                  <a:srgbClr val="FFFFFF"/>
                </a:solidFill>
              </a:rPr>
              <a:t>Additional models such as the perceptron/pocket algorithm, multilayer perceptron, linear discriminant analysis and support vector machines may uncover additional insights and should be compared to the existing models used in our analysis.</a:t>
            </a:r>
            <a:endParaRPr sz="2200" cap="none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1098275" y="26670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</a:rPr>
              <a:t>Exploratory Data Analysis Document</a:t>
            </a:r>
            <a:endParaRPr sz="2400">
              <a:solidFill>
                <a:srgbClr val="85C8FF"/>
              </a:solidFill>
            </a:endParaRPr>
          </a:p>
          <a:p>
            <a:pPr marL="0" lvl="0" indent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85C8FF"/>
                </a:solidFill>
                <a:latin typeface="Arial"/>
                <a:ea typeface="Arial"/>
                <a:cs typeface="Arial"/>
                <a:sym typeface="Arial"/>
              </a:rPr>
              <a:t>Numeric Variables 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5"/>
          <p:cNvSpPr txBox="1">
            <a:spLocks noGrp="1"/>
          </p:cNvSpPr>
          <p:nvPr>
            <p:ph type="body" idx="1"/>
          </p:nvPr>
        </p:nvSpPr>
        <p:spPr>
          <a:xfrm>
            <a:off x="1099800" y="1543200"/>
            <a:ext cx="9992400" cy="49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15875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Mean:</a:t>
            </a:r>
            <a:endParaRPr/>
          </a:p>
          <a:p>
            <a:pPr marL="28575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'radius_mean', 'texture_mean', 'perimeter_mean', 'area_mean', </a:t>
            </a:r>
            <a:endParaRPr/>
          </a:p>
          <a:p>
            <a:pPr marL="28575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'smoothness_mean', 'compactness_mean', 'concavity_mean','concave_points_mean', </a:t>
            </a:r>
            <a:endParaRPr/>
          </a:p>
          <a:p>
            <a:pPr marL="285750" lvl="0" indent="-15875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'symmetry_mean', 'fractal_dimension_mean', </a:t>
            </a:r>
            <a:endParaRPr/>
          </a:p>
          <a:p>
            <a:pPr marL="285750" lvl="0" indent="-15875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285750" lvl="0" indent="-15875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Standard error:</a:t>
            </a:r>
            <a:endParaRPr/>
          </a:p>
          <a:p>
            <a:pPr marL="285750" lvl="0" indent="-15875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'radius_se', 'texture_se', 'perimeter_se', 'area_se', 'smoothness_se', 'compactness_se',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 'concavity_se', 'concave_points_se', 'symmetry_se', 'fractal_dimension_se', </a:t>
            </a:r>
            <a:endParaRPr/>
          </a:p>
          <a:p>
            <a:pPr marL="285750" lvl="0" indent="-15875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285750" lvl="0" indent="-15875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Worst:</a:t>
            </a:r>
            <a:endParaRPr/>
          </a:p>
          <a:p>
            <a:pPr marL="28575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'radius_worst', 'texture_worst', 'perimeter_worst', 'area_worst', 'smoothness_worst', 'compactness_worst', 'concavity_worst', 'concave_points_worst', </a:t>
            </a:r>
            <a:endParaRPr/>
          </a:p>
          <a:p>
            <a:pPr marL="28575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'symmetry_worst', 'fractal_dimension_worst'</a:t>
            </a:r>
            <a:endParaRPr/>
          </a:p>
          <a:p>
            <a:pPr marL="285750" lvl="0" indent="-15875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1143000" y="-237400"/>
            <a:ext cx="99060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</a:rPr>
              <a:t>Exploratory Data Analysis Document</a:t>
            </a:r>
            <a:endParaRPr sz="2400">
              <a:solidFill>
                <a:srgbClr val="FFFFFF"/>
              </a:solidFill>
            </a:endParaRPr>
          </a:p>
          <a:p>
            <a:pPr marL="3200400" lvl="0" indent="0" algn="l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85C8FF"/>
                </a:solidFill>
                <a:latin typeface="Arial"/>
                <a:ea typeface="Arial"/>
                <a:cs typeface="Arial"/>
                <a:sym typeface="Arial"/>
              </a:rPr>
              <a:t>Summary of mean</a:t>
            </a:r>
            <a:endParaRPr sz="21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75" y="1214775"/>
            <a:ext cx="3606650" cy="254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516" y="1177838"/>
            <a:ext cx="3602735" cy="254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7325" y="1156938"/>
            <a:ext cx="3602735" cy="254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200" y="3973634"/>
            <a:ext cx="3606651" cy="254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4950" y="3973625"/>
            <a:ext cx="3602736" cy="254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27100" y="3990501"/>
            <a:ext cx="3602736" cy="2542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1141425" y="92925"/>
            <a:ext cx="9906000" cy="100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</a:rPr>
              <a:t>Exploratory Data Analysis Document</a:t>
            </a:r>
            <a:endParaRPr sz="240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375" y="1097925"/>
            <a:ext cx="4005076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8525" y="1097925"/>
            <a:ext cx="4008149" cy="2468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0837" y="3836825"/>
            <a:ext cx="4008150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8518" y="3836825"/>
            <a:ext cx="4008160" cy="246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esh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2641</Words>
  <Application>Microsoft Office PowerPoint</Application>
  <PresentationFormat>Widescreen</PresentationFormat>
  <Paragraphs>449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Century Gothic</vt:lpstr>
      <vt:lpstr>Calibri</vt:lpstr>
      <vt:lpstr>Arial</vt:lpstr>
      <vt:lpstr>Mesh</vt:lpstr>
      <vt:lpstr>DATA MINING PROJECT</vt:lpstr>
      <vt:lpstr>OBJECTIVE &amp; PLAN</vt:lpstr>
      <vt:lpstr>DATA DESCRIPTION </vt:lpstr>
      <vt:lpstr>DATA DICTIONARY </vt:lpstr>
      <vt:lpstr> Exploratory Data Analysis Document Initial Data Review and Cleanup - Numerics </vt:lpstr>
      <vt:lpstr>Exploratory Data Analysis Document Initial Observations </vt:lpstr>
      <vt:lpstr>Exploratory Data Analysis Document Numeric Variables </vt:lpstr>
      <vt:lpstr>Exploratory Data Analysis Document Summary of mean</vt:lpstr>
      <vt:lpstr>Exploratory Data Analysis Document</vt:lpstr>
      <vt:lpstr>Exploratory Data Analysis Document Summary of SE</vt:lpstr>
      <vt:lpstr>Exploratory Data Analysis Document </vt:lpstr>
      <vt:lpstr>Exploratory Data Analysis Document Summary of Worst</vt:lpstr>
      <vt:lpstr>Exploratory Data Analysis Document</vt:lpstr>
      <vt:lpstr>Exploratory Data Analysis Document</vt:lpstr>
      <vt:lpstr>Exploratory Data Analysis Document </vt:lpstr>
      <vt:lpstr>Exploratory Data Analysis Document</vt:lpstr>
      <vt:lpstr>Correlations on All Attributes</vt:lpstr>
      <vt:lpstr>Mean Attribute Correlations</vt:lpstr>
      <vt:lpstr>Standard Error Attribute Correlations</vt:lpstr>
      <vt:lpstr>“Worst” Attribute Correlations</vt:lpstr>
      <vt:lpstr>Univariate Attribute Boxplots by Diagnostic Class Mean Attributes</vt:lpstr>
      <vt:lpstr>Univariate Attribute Boxplots by Diagnostic Class Standard Error Attributes</vt:lpstr>
      <vt:lpstr>Univariate Attribute Boxplots by Diagnostic Class Worst Attributes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Principal Components Analysis</vt:lpstr>
      <vt:lpstr>CLUSTERING</vt:lpstr>
      <vt:lpstr>CLUSTERING</vt:lpstr>
      <vt:lpstr>CLUSTERING</vt:lpstr>
      <vt:lpstr>CLUSTERING</vt:lpstr>
      <vt:lpstr>CLUSTERING</vt:lpstr>
      <vt:lpstr>3D - CLUSTERING</vt:lpstr>
      <vt:lpstr>Bivariate Analysis of Select Correlated Attributes Against Diagnosis</vt:lpstr>
      <vt:lpstr>Bivariate Analysis of Select Correlated Attributes Against Diagnosis</vt:lpstr>
      <vt:lpstr>EDA DISCUSSION &amp; INSIGHTS </vt:lpstr>
      <vt:lpstr>MODELING RESULTS  (ALL ATTRIBUTES DATA)</vt:lpstr>
      <vt:lpstr>PowerPoint Presentation</vt:lpstr>
      <vt:lpstr>PowerPoint Presentation</vt:lpstr>
      <vt:lpstr>PowerPoint Presentation</vt:lpstr>
      <vt:lpstr>PowerPoint Presentation</vt:lpstr>
      <vt:lpstr>MODELING RESULTS  (MEAN ATTRIBUTES DATA)</vt:lpstr>
      <vt:lpstr>PowerPoint Presentation</vt:lpstr>
      <vt:lpstr>PowerPoint Presentation</vt:lpstr>
      <vt:lpstr>PowerPoint Presentation</vt:lpstr>
      <vt:lpstr>PowerPoint Presentation</vt:lpstr>
      <vt:lpstr>MODELING RESULTS  (STANDARD ERROR ATTRIBUTES DATA)</vt:lpstr>
      <vt:lpstr>PowerPoint Presentation</vt:lpstr>
      <vt:lpstr>PowerPoint Presentation</vt:lpstr>
      <vt:lpstr>PowerPoint Presentation</vt:lpstr>
      <vt:lpstr>PowerPoint Presentation</vt:lpstr>
      <vt:lpstr>MODELING RESULTS (“WORST” ATTRIBUTES DATA)</vt:lpstr>
      <vt:lpstr>PowerPoint Presentation</vt:lpstr>
      <vt:lpstr>PowerPoint Presentation</vt:lpstr>
      <vt:lpstr>PowerPoint Presentation</vt:lpstr>
      <vt:lpstr>PowerPoint Presentation</vt:lpstr>
      <vt:lpstr>MODELING RESULTS (MEAN &amp; “WORST” ATTRIBUTES DATA ONLY)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RESULTS &amp; INSIGHTS</vt:lpstr>
      <vt:lpstr>FINAL RESULTS &amp; INSIGHTS CONT.  </vt:lpstr>
      <vt:lpstr>FINAL RECOMMENDATIONS &amp;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PROJECT</dc:title>
  <dc:creator>Jingzhi ZHOU</dc:creator>
  <cp:lastModifiedBy>ZHOU Jingzhi</cp:lastModifiedBy>
  <cp:revision>1</cp:revision>
  <dcterms:modified xsi:type="dcterms:W3CDTF">2021-06-21T02:53:44Z</dcterms:modified>
</cp:coreProperties>
</file>